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5" r:id="rId8"/>
    <p:sldId id="267" r:id="rId9"/>
    <p:sldId id="268" r:id="rId10"/>
    <p:sldId id="269" r:id="rId11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5A42-8295-4727-B440-FAB86C405AA9}" type="datetimeFigureOut">
              <a:rPr lang="pt-PT" smtClean="0"/>
              <a:t>13-11-2020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3292-8B7F-447A-BD4E-B70D7D7BC5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48172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5A42-8295-4727-B440-FAB86C405AA9}" type="datetimeFigureOut">
              <a:rPr lang="pt-PT" smtClean="0"/>
              <a:t>13-11-2020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3292-8B7F-447A-BD4E-B70D7D7BC5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89318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5A42-8295-4727-B440-FAB86C405AA9}" type="datetimeFigureOut">
              <a:rPr lang="pt-PT" smtClean="0"/>
              <a:t>13-11-2020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3292-8B7F-447A-BD4E-B70D7D7BC5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17507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5A42-8295-4727-B440-FAB86C405AA9}" type="datetimeFigureOut">
              <a:rPr lang="pt-PT" smtClean="0"/>
              <a:t>13-11-2020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3292-8B7F-447A-BD4E-B70D7D7BC5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0726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5A42-8295-4727-B440-FAB86C405AA9}" type="datetimeFigureOut">
              <a:rPr lang="pt-PT" smtClean="0"/>
              <a:t>13-11-2020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3292-8B7F-447A-BD4E-B70D7D7BC5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2000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5A42-8295-4727-B440-FAB86C405AA9}" type="datetimeFigureOut">
              <a:rPr lang="pt-PT" smtClean="0"/>
              <a:t>13-11-2020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3292-8B7F-447A-BD4E-B70D7D7BC5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76764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5A42-8295-4727-B440-FAB86C405AA9}" type="datetimeFigureOut">
              <a:rPr lang="pt-PT" smtClean="0"/>
              <a:t>13-11-2020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3292-8B7F-447A-BD4E-B70D7D7BC5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62753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5A42-8295-4727-B440-FAB86C405AA9}" type="datetimeFigureOut">
              <a:rPr lang="pt-PT" smtClean="0"/>
              <a:t>13-11-2020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3292-8B7F-447A-BD4E-B70D7D7BC5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24550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5A42-8295-4727-B440-FAB86C405AA9}" type="datetimeFigureOut">
              <a:rPr lang="pt-PT" smtClean="0"/>
              <a:t>13-11-2020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3292-8B7F-447A-BD4E-B70D7D7BC5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63441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5A42-8295-4727-B440-FAB86C405AA9}" type="datetimeFigureOut">
              <a:rPr lang="pt-PT" smtClean="0"/>
              <a:t>13-11-2020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3292-8B7F-447A-BD4E-B70D7D7BC5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6244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5A42-8295-4727-B440-FAB86C405AA9}" type="datetimeFigureOut">
              <a:rPr lang="pt-PT" smtClean="0"/>
              <a:t>13-11-2020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3292-8B7F-447A-BD4E-B70D7D7BC5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3126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75A42-8295-4727-B440-FAB86C405AA9}" type="datetimeFigureOut">
              <a:rPr lang="pt-PT" smtClean="0"/>
              <a:t>13-11-2020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13292-8B7F-447A-BD4E-B70D7D7BC5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9021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MoneyQuizEurope" TargetMode="External"/><Relationship Id="rId3" Type="http://schemas.openxmlformats.org/officeDocument/2006/relationships/hyperlink" Target="http://www.boaspraticasboascontas.pt/" TargetMode="External"/><Relationship Id="rId7" Type="http://schemas.openxmlformats.org/officeDocument/2006/relationships/hyperlink" Target="https://www.ebf.eu/europeanmoneyquiz/practice/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hyperlink" Target="https://www.ebf.eu/europeanmoneyquiz/" TargetMode="External"/><Relationship Id="rId11" Type="http://schemas.openxmlformats.org/officeDocument/2006/relationships/image" Target="../media/image15.png"/><Relationship Id="rId5" Type="http://schemas.openxmlformats.org/officeDocument/2006/relationships/hyperlink" Target="https://www.dge.mec.pt/cadernos-de-educacao-financeira" TargetMode="External"/><Relationship Id="rId10" Type="http://schemas.openxmlformats.org/officeDocument/2006/relationships/hyperlink" Target="https://kahoot.com/" TargetMode="External"/><Relationship Id="rId4" Type="http://schemas.openxmlformats.org/officeDocument/2006/relationships/hyperlink" Target="https://www.todoscontam.pt/pt-pt" TargetMode="External"/><Relationship Id="rId9" Type="http://schemas.openxmlformats.org/officeDocument/2006/relationships/hyperlink" Target="https://www.facebook.com/EuropeanMoneyWee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45AC3BB2-27DF-4841-978D-74AC4B90B0C1}"/>
              </a:ext>
            </a:extLst>
          </p:cNvPr>
          <p:cNvSpPr/>
          <p:nvPr/>
        </p:nvSpPr>
        <p:spPr>
          <a:xfrm>
            <a:off x="0" y="5999584"/>
            <a:ext cx="12192000" cy="858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070" y="788272"/>
            <a:ext cx="6197859" cy="4136805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2515377" y="5066418"/>
            <a:ext cx="7334250" cy="795338"/>
          </a:xfrm>
        </p:spPr>
        <p:txBody>
          <a:bodyPr>
            <a:normAutofit/>
          </a:bodyPr>
          <a:lstStyle/>
          <a:p>
            <a:r>
              <a:rPr lang="pt-PT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MANUAL DO PROFESSOR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95F5C7E-CB22-4804-B989-8EB13F056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300" y="6182544"/>
            <a:ext cx="2469130" cy="53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50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F636FF8-A610-47AE-BFDB-857220E28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5015" y="2798748"/>
            <a:ext cx="4136472" cy="9930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5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BOA SORTE!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53051FE-F290-4877-9AB4-0948B806EE2A}"/>
              </a:ext>
            </a:extLst>
          </p:cNvPr>
          <p:cNvSpPr/>
          <p:nvPr/>
        </p:nvSpPr>
        <p:spPr>
          <a:xfrm>
            <a:off x="0" y="5999584"/>
            <a:ext cx="12192000" cy="858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63B78C9-C47A-427B-BD9F-080B74F6E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300" y="6182544"/>
            <a:ext cx="2469130" cy="53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08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32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European</a:t>
            </a:r>
            <a:r>
              <a:rPr lang="pt-PT" sz="3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PT" sz="32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Money</a:t>
            </a:r>
            <a:r>
              <a:rPr lang="pt-PT" sz="3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PT" sz="32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Quiz</a:t>
            </a:r>
            <a:endParaRPr lang="pt-PT" sz="32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411" y="3775259"/>
            <a:ext cx="3138616" cy="235396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C766615-1FA2-419D-A472-DA532DEC24D3}"/>
              </a:ext>
            </a:extLst>
          </p:cNvPr>
          <p:cNvSpPr txBox="1"/>
          <p:nvPr/>
        </p:nvSpPr>
        <p:spPr>
          <a:xfrm>
            <a:off x="608551" y="1571200"/>
            <a:ext cx="102176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1"/>
                </a:solidFill>
              </a:rPr>
              <a:t>O </a:t>
            </a:r>
            <a:r>
              <a:rPr lang="pt-PT" dirty="0" err="1">
                <a:solidFill>
                  <a:schemeClr val="bg1"/>
                </a:solidFill>
              </a:rPr>
              <a:t>European</a:t>
            </a:r>
            <a:r>
              <a:rPr lang="pt-PT" dirty="0">
                <a:solidFill>
                  <a:schemeClr val="bg1"/>
                </a:solidFill>
              </a:rPr>
              <a:t> Money </a:t>
            </a:r>
            <a:r>
              <a:rPr lang="pt-PT" dirty="0" err="1">
                <a:solidFill>
                  <a:schemeClr val="bg1"/>
                </a:solidFill>
              </a:rPr>
              <a:t>Quiz</a:t>
            </a:r>
            <a:r>
              <a:rPr lang="pt-PT" dirty="0">
                <a:solidFill>
                  <a:schemeClr val="bg1"/>
                </a:solidFill>
              </a:rPr>
              <a:t> (EMQ) é uma competição </a:t>
            </a:r>
            <a:r>
              <a:rPr lang="pt-PT" dirty="0" smtClean="0">
                <a:solidFill>
                  <a:schemeClr val="bg1"/>
                </a:solidFill>
              </a:rPr>
              <a:t>europeia, criada pela </a:t>
            </a:r>
            <a:r>
              <a:rPr lang="pt-PT" dirty="0" smtClean="0">
                <a:solidFill>
                  <a:schemeClr val="bg1"/>
                </a:solidFill>
              </a:rPr>
              <a:t>Federação Bancária Europeia , da qual a APB é membro, </a:t>
            </a:r>
            <a:r>
              <a:rPr lang="pt-PT" dirty="0" smtClean="0">
                <a:solidFill>
                  <a:schemeClr val="bg1"/>
                </a:solidFill>
              </a:rPr>
              <a:t>que </a:t>
            </a:r>
            <a:r>
              <a:rPr lang="pt-PT" dirty="0">
                <a:solidFill>
                  <a:schemeClr val="bg1"/>
                </a:solidFill>
              </a:rPr>
              <a:t>pretende promover e testar a literacia financeira dos jovens entre os 13 e os 15 anos.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1"/>
                </a:solidFill>
              </a:rPr>
              <a:t>O </a:t>
            </a:r>
            <a:r>
              <a:rPr lang="pt-PT" dirty="0" err="1">
                <a:solidFill>
                  <a:schemeClr val="bg1"/>
                </a:solidFill>
              </a:rPr>
              <a:t>quiz</a:t>
            </a:r>
            <a:r>
              <a:rPr lang="pt-PT" dirty="0">
                <a:solidFill>
                  <a:schemeClr val="bg1"/>
                </a:solidFill>
              </a:rPr>
              <a:t> é jogado online o que permite colocar em competição direta milhares de alunos em diferentes localidades.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1"/>
                </a:solidFill>
              </a:rPr>
              <a:t>As perguntas do </a:t>
            </a:r>
            <a:r>
              <a:rPr lang="pt-PT" dirty="0" err="1">
                <a:solidFill>
                  <a:schemeClr val="bg1"/>
                </a:solidFill>
              </a:rPr>
              <a:t>quiz</a:t>
            </a:r>
            <a:r>
              <a:rPr lang="pt-PT" dirty="0">
                <a:solidFill>
                  <a:schemeClr val="bg1"/>
                </a:solidFill>
              </a:rPr>
              <a:t> incidem sobre temas como poupança, endividamento, segurança digital, gestão do orçamento familiar, entre outros.</a:t>
            </a:r>
          </a:p>
        </p:txBody>
      </p:sp>
    </p:spTree>
    <p:extLst>
      <p:ext uri="{BB962C8B-B14F-4D97-AF65-F5344CB8AC3E}">
        <p14:creationId xmlns:p14="http://schemas.microsoft.com/office/powerpoint/2010/main" val="2900995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14375" y="494441"/>
            <a:ext cx="9991725" cy="711200"/>
          </a:xfrm>
        </p:spPr>
        <p:txBody>
          <a:bodyPr>
            <a:normAutofit/>
          </a:bodyPr>
          <a:lstStyle/>
          <a:p>
            <a:r>
              <a:rPr lang="pt-PT" sz="3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Professores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38874" y="1169194"/>
            <a:ext cx="10191051" cy="1797844"/>
          </a:xfrm>
        </p:spPr>
        <p:txBody>
          <a:bodyPr>
            <a:normAutofit/>
          </a:bodyPr>
          <a:lstStyle/>
          <a:p>
            <a:r>
              <a:rPr lang="pt-PT" sz="1800" dirty="0">
                <a:solidFill>
                  <a:schemeClr val="bg1"/>
                </a:solidFill>
              </a:rPr>
              <a:t>Os professores terão um papel fundamental a desempenhar ao longo das diferentes fases. </a:t>
            </a:r>
          </a:p>
          <a:p>
            <a:r>
              <a:rPr lang="pt-PT" sz="1800" dirty="0">
                <a:solidFill>
                  <a:schemeClr val="bg1"/>
                </a:solidFill>
              </a:rPr>
              <a:t>A principal tarefa é coordenar com a Associação Portuguesa de Bancos (APB) a participação dos seus alunos nos diferentes </a:t>
            </a:r>
            <a:r>
              <a:rPr lang="pt-PT" sz="1800" dirty="0" err="1">
                <a:solidFill>
                  <a:schemeClr val="bg1"/>
                </a:solidFill>
              </a:rPr>
              <a:t>quiz’s</a:t>
            </a:r>
            <a:r>
              <a:rPr lang="pt-PT" sz="1800" dirty="0">
                <a:solidFill>
                  <a:schemeClr val="bg1"/>
                </a:solidFill>
              </a:rPr>
              <a:t>. Serão assim o ponto de contacto entre a APB e as escolas em competição. </a:t>
            </a:r>
          </a:p>
          <a:p>
            <a:r>
              <a:rPr lang="pt-PT" sz="1800" dirty="0">
                <a:solidFill>
                  <a:schemeClr val="bg1"/>
                </a:solidFill>
              </a:rPr>
              <a:t>É igualmente importante orientar e motivar os alunos na preparação para os </a:t>
            </a:r>
            <a:r>
              <a:rPr lang="pt-PT" sz="1800" dirty="0" err="1">
                <a:solidFill>
                  <a:schemeClr val="bg1"/>
                </a:solidFill>
              </a:rPr>
              <a:t>quiz’s</a:t>
            </a:r>
            <a:r>
              <a:rPr lang="pt-PT" sz="1800" dirty="0">
                <a:solidFill>
                  <a:schemeClr val="bg1"/>
                </a:solidFill>
              </a:rPr>
              <a:t>! </a:t>
            </a:r>
          </a:p>
          <a:p>
            <a:pPr marL="0" indent="0">
              <a:buNone/>
            </a:pPr>
            <a:endParaRPr lang="pt-PT" sz="1800" dirty="0"/>
          </a:p>
          <a:p>
            <a:pPr marL="0" indent="0">
              <a:buNone/>
            </a:pPr>
            <a:endParaRPr lang="pt-PT" sz="18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61045" y="2717800"/>
            <a:ext cx="9991725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Fases de Jogo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5309C63-6099-4477-B940-915935786731}"/>
              </a:ext>
            </a:extLst>
          </p:cNvPr>
          <p:cNvSpPr txBox="1"/>
          <p:nvPr/>
        </p:nvSpPr>
        <p:spPr>
          <a:xfrm>
            <a:off x="714375" y="3399063"/>
            <a:ext cx="68401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1</a:t>
            </a:r>
            <a:r>
              <a:rPr lang="pt-PT" b="1" u="sng" dirty="0">
                <a:solidFill>
                  <a:schemeClr val="bg1"/>
                </a:solidFill>
              </a:rPr>
              <a:t>. </a:t>
            </a:r>
            <a:r>
              <a:rPr lang="pt-PT" b="1" u="sng" dirty="0" err="1">
                <a:solidFill>
                  <a:schemeClr val="bg1"/>
                </a:solidFill>
              </a:rPr>
              <a:t>Challenges</a:t>
            </a:r>
            <a:r>
              <a:rPr lang="pt-PT" b="1" dirty="0">
                <a:solidFill>
                  <a:schemeClr val="bg1"/>
                </a:solidFill>
              </a:rPr>
              <a:t>: </a:t>
            </a:r>
            <a:r>
              <a:rPr lang="pt-PT" dirty="0">
                <a:solidFill>
                  <a:schemeClr val="bg1"/>
                </a:solidFill>
              </a:rPr>
              <a:t>As escolas inscritas realizam um </a:t>
            </a:r>
            <a:r>
              <a:rPr lang="pt-PT" dirty="0" err="1">
                <a:solidFill>
                  <a:schemeClr val="bg1"/>
                </a:solidFill>
              </a:rPr>
              <a:t>Challenge</a:t>
            </a:r>
            <a:r>
              <a:rPr lang="pt-PT" dirty="0">
                <a:solidFill>
                  <a:schemeClr val="bg1"/>
                </a:solidFill>
              </a:rPr>
              <a:t> (na própria escola) para apurar os dois alunos que irão estar na Final Nacional. </a:t>
            </a: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b="1" dirty="0">
                <a:solidFill>
                  <a:schemeClr val="bg1"/>
                </a:solidFill>
              </a:rPr>
              <a:t>2. </a:t>
            </a:r>
            <a:r>
              <a:rPr lang="pt-PT" b="1" u="sng" dirty="0">
                <a:solidFill>
                  <a:schemeClr val="bg1"/>
                </a:solidFill>
              </a:rPr>
              <a:t>Final Nacional</a:t>
            </a:r>
            <a:r>
              <a:rPr lang="pt-PT" b="1" dirty="0">
                <a:solidFill>
                  <a:schemeClr val="bg1"/>
                </a:solidFill>
              </a:rPr>
              <a:t>: </a:t>
            </a:r>
            <a:r>
              <a:rPr lang="pt-PT" dirty="0">
                <a:solidFill>
                  <a:schemeClr val="bg1"/>
                </a:solidFill>
              </a:rPr>
              <a:t>Os dois vencedores de cada escola vão competir diretamente com os alunos das outras escolas do país. Os dois alunos que vencerem esta prova irão representar Portugal na Final Europeia. </a:t>
            </a:r>
          </a:p>
          <a:p>
            <a:endParaRPr lang="pt-PT" b="1" dirty="0">
              <a:solidFill>
                <a:schemeClr val="bg1"/>
              </a:solidFill>
            </a:endParaRPr>
          </a:p>
          <a:p>
            <a:r>
              <a:rPr lang="pt-PT" b="1" dirty="0">
                <a:solidFill>
                  <a:schemeClr val="bg1"/>
                </a:solidFill>
              </a:rPr>
              <a:t>3. </a:t>
            </a:r>
            <a:r>
              <a:rPr lang="pt-PT" b="1" u="sng" dirty="0">
                <a:solidFill>
                  <a:schemeClr val="bg1"/>
                </a:solidFill>
              </a:rPr>
              <a:t>Final Europeia</a:t>
            </a:r>
            <a:r>
              <a:rPr lang="pt-PT" dirty="0">
                <a:solidFill>
                  <a:schemeClr val="bg1"/>
                </a:solidFill>
              </a:rPr>
              <a:t>: os finalistas dos diferentes países vão encontrar-se em Bruxelas e competir diretamente pelo lugar de campeões europeus do </a:t>
            </a:r>
            <a:r>
              <a:rPr lang="pt-PT" dirty="0" err="1">
                <a:solidFill>
                  <a:schemeClr val="bg1"/>
                </a:solidFill>
              </a:rPr>
              <a:t>European</a:t>
            </a:r>
            <a:r>
              <a:rPr lang="pt-PT" dirty="0">
                <a:solidFill>
                  <a:schemeClr val="bg1"/>
                </a:solidFill>
              </a:rPr>
              <a:t> Money </a:t>
            </a:r>
            <a:r>
              <a:rPr lang="pt-PT" dirty="0" err="1">
                <a:solidFill>
                  <a:schemeClr val="bg1"/>
                </a:solidFill>
              </a:rPr>
              <a:t>Quiz</a:t>
            </a:r>
            <a:r>
              <a:rPr lang="pt-PT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5EFB4D8-7AD9-4806-8924-3EFFDB10B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700" y="2591515"/>
            <a:ext cx="2898225" cy="193277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2AD8EA1-D081-4DF9-B515-2A3989D98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671" y="4650572"/>
            <a:ext cx="2898224" cy="193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87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7991" y="308387"/>
            <a:ext cx="10063081" cy="1046136"/>
          </a:xfrm>
        </p:spPr>
        <p:txBody>
          <a:bodyPr>
            <a:normAutofit/>
          </a:bodyPr>
          <a:lstStyle/>
          <a:p>
            <a:r>
              <a:rPr lang="pt-PT" sz="3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1. Fase </a:t>
            </a:r>
            <a:r>
              <a:rPr lang="pt-PT" sz="32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Challenge</a:t>
            </a:r>
            <a:endParaRPr lang="pt-PT" sz="32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31133" y="2826976"/>
            <a:ext cx="11538445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sz="1200" dirty="0">
              <a:latin typeface="Eras Bold ITC" panose="020B0907030504020204" pitchFamily="34" charset="0"/>
            </a:endParaRPr>
          </a:p>
          <a:p>
            <a:endParaRPr lang="pt-PT" sz="1200" dirty="0">
              <a:latin typeface="Eras Bold ITC" panose="020B0907030504020204" pitchFamily="34" charset="0"/>
            </a:endParaRP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1.2 MARCAÇÃO DO CHALLENGE</a:t>
            </a:r>
          </a:p>
          <a:p>
            <a:r>
              <a:rPr lang="pt-PT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1"/>
                </a:solidFill>
              </a:rPr>
              <a:t>O </a:t>
            </a:r>
            <a:r>
              <a:rPr lang="pt-PT" dirty="0" err="1">
                <a:solidFill>
                  <a:schemeClr val="bg1"/>
                </a:solidFill>
              </a:rPr>
              <a:t>challenge</a:t>
            </a:r>
            <a:r>
              <a:rPr lang="pt-PT" dirty="0">
                <a:solidFill>
                  <a:schemeClr val="bg1"/>
                </a:solidFill>
              </a:rPr>
              <a:t> será jogado num dia e num horário específico previamente acordado entre a escola e a APB (</a:t>
            </a:r>
            <a:r>
              <a:rPr lang="pt-PT" i="1" dirty="0">
                <a:solidFill>
                  <a:schemeClr val="bg1"/>
                </a:solidFill>
              </a:rPr>
              <a:t>calendário </a:t>
            </a:r>
            <a:r>
              <a:rPr lang="pt-PT" i="1" dirty="0" err="1">
                <a:solidFill>
                  <a:schemeClr val="bg1"/>
                </a:solidFill>
              </a:rPr>
              <a:t>Doodle</a:t>
            </a:r>
            <a:r>
              <a:rPr lang="pt-PT" i="1" dirty="0">
                <a:solidFill>
                  <a:schemeClr val="bg1"/>
                </a:solidFill>
              </a:rPr>
              <a:t> a enviar oportunamente</a:t>
            </a:r>
            <a:r>
              <a:rPr lang="pt-PT" dirty="0">
                <a:solidFill>
                  <a:schemeClr val="bg1"/>
                </a:solidFill>
              </a:rPr>
              <a:t>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1"/>
                </a:solidFill>
              </a:rPr>
              <a:t>No dia da competição, o professor irá receber um código (pin) enviado pela APB que dará acesso ao </a:t>
            </a:r>
            <a:r>
              <a:rPr lang="pt-PT" dirty="0" err="1">
                <a:solidFill>
                  <a:schemeClr val="bg1"/>
                </a:solidFill>
              </a:rPr>
              <a:t>quiz</a:t>
            </a:r>
            <a:r>
              <a:rPr lang="pt-PT" dirty="0">
                <a:solidFill>
                  <a:schemeClr val="bg1"/>
                </a:solidFill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chemeClr val="bg1"/>
                </a:solidFill>
              </a:rPr>
              <a:t>Neste dia e horário, todos os alunos inscritos na iniciativa deverão jogar em simultâneo através dos seus dispositivos móveis. É importante garantir que todos os alunos têm a aplicação instalada e acesso à Internet.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chemeClr val="bg1"/>
                </a:solidFill>
              </a:rPr>
              <a:t>Cada </a:t>
            </a:r>
            <a:r>
              <a:rPr lang="pt-PT" dirty="0">
                <a:solidFill>
                  <a:schemeClr val="bg1"/>
                </a:solidFill>
              </a:rPr>
              <a:t>pin gerado está limitado a </a:t>
            </a:r>
            <a:r>
              <a:rPr lang="pt-PT" dirty="0" smtClean="0">
                <a:solidFill>
                  <a:schemeClr val="bg1"/>
                </a:solidFill>
              </a:rPr>
              <a:t>100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>
                <a:solidFill>
                  <a:schemeClr val="bg1"/>
                </a:solidFill>
              </a:rPr>
              <a:t>jogadores. No caso da escola ter inscrito mais de </a:t>
            </a:r>
            <a:r>
              <a:rPr lang="pt-PT" dirty="0" smtClean="0">
                <a:solidFill>
                  <a:schemeClr val="bg1"/>
                </a:solidFill>
              </a:rPr>
              <a:t>100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>
                <a:solidFill>
                  <a:schemeClr val="bg1"/>
                </a:solidFill>
              </a:rPr>
              <a:t>alunos a APB enviará mais do que um pin. </a:t>
            </a:r>
          </a:p>
          <a:p>
            <a:r>
              <a:rPr lang="pt-PT" dirty="0">
                <a:solidFill>
                  <a:schemeClr val="bg1"/>
                </a:solidFill>
              </a:rPr>
              <a:t>NOTA: O professor terá que assegurar que os alunos da escola se dividem em grupos de </a:t>
            </a:r>
            <a:r>
              <a:rPr lang="pt-PT" dirty="0" smtClean="0">
                <a:solidFill>
                  <a:schemeClr val="bg1"/>
                </a:solidFill>
              </a:rPr>
              <a:t>100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>
                <a:solidFill>
                  <a:schemeClr val="bg1"/>
                </a:solidFill>
              </a:rPr>
              <a:t>para atribuir um pin por grupo.</a:t>
            </a:r>
          </a:p>
          <a:p>
            <a:endParaRPr lang="pt-PT" dirty="0">
              <a:latin typeface="Eras Light ITC" panose="020B0402030504020804" pitchFamily="34" charset="0"/>
            </a:endParaRPr>
          </a:p>
          <a:p>
            <a:endParaRPr lang="pt-PT" sz="1200" dirty="0">
              <a:latin typeface="Eras Light ITC" panose="020B0402030504020804" pitchFamily="34" charset="0"/>
            </a:endParaRPr>
          </a:p>
          <a:p>
            <a:endParaRPr lang="pt-PT" sz="1200" dirty="0"/>
          </a:p>
        </p:txBody>
      </p:sp>
      <p:sp>
        <p:nvSpPr>
          <p:cNvPr id="5" name="AutoShape 2" descr="Resultado de imagem para kahoot"/>
          <p:cNvSpPr>
            <a:spLocks noChangeAspect="1" noChangeArrowheads="1"/>
          </p:cNvSpPr>
          <p:nvPr/>
        </p:nvSpPr>
        <p:spPr bwMode="auto">
          <a:xfrm>
            <a:off x="10033729" y="877884"/>
            <a:ext cx="1082675" cy="108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934" y="1312671"/>
            <a:ext cx="2073177" cy="207317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FB82F7A-3562-4184-8CA2-3E1CC9F1E196}"/>
              </a:ext>
            </a:extLst>
          </p:cNvPr>
          <p:cNvSpPr txBox="1"/>
          <p:nvPr/>
        </p:nvSpPr>
        <p:spPr>
          <a:xfrm>
            <a:off x="397991" y="1354523"/>
            <a:ext cx="86452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1.1 APP KAHOOT! </a:t>
            </a:r>
          </a:p>
          <a:p>
            <a:endParaRPr lang="pt-PT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1"/>
                </a:solidFill>
              </a:rPr>
              <a:t>Para jogar a fase </a:t>
            </a:r>
            <a:r>
              <a:rPr lang="pt-PT" dirty="0" err="1">
                <a:solidFill>
                  <a:schemeClr val="bg1"/>
                </a:solidFill>
              </a:rPr>
              <a:t>Challenge</a:t>
            </a:r>
            <a:r>
              <a:rPr lang="pt-PT" dirty="0">
                <a:solidFill>
                  <a:schemeClr val="bg1"/>
                </a:solidFill>
              </a:rPr>
              <a:t> é necessário que os alunos tenham instalado nos seus </a:t>
            </a:r>
          </a:p>
          <a:p>
            <a:r>
              <a:rPr lang="pt-PT" dirty="0">
                <a:solidFill>
                  <a:schemeClr val="bg1"/>
                </a:solidFill>
              </a:rPr>
              <a:t>     dispositivos móveis a aplicação </a:t>
            </a:r>
            <a:r>
              <a:rPr lang="pt-PT" dirty="0" err="1">
                <a:solidFill>
                  <a:schemeClr val="bg1"/>
                </a:solidFill>
              </a:rPr>
              <a:t>Kahoot</a:t>
            </a:r>
            <a:r>
              <a:rPr lang="pt-PT" dirty="0">
                <a:solidFill>
                  <a:schemeClr val="bg1"/>
                </a:solidFill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1"/>
                </a:solidFill>
              </a:rPr>
              <a:t>A app </a:t>
            </a:r>
            <a:r>
              <a:rPr lang="pt-PT" dirty="0" err="1">
                <a:solidFill>
                  <a:schemeClr val="bg1"/>
                </a:solidFill>
              </a:rPr>
              <a:t>Kahoot</a:t>
            </a:r>
            <a:r>
              <a:rPr lang="pt-PT" dirty="0">
                <a:solidFill>
                  <a:schemeClr val="bg1"/>
                </a:solidFill>
              </a:rPr>
              <a:t> está disponível em IOS &amp; Android.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1"/>
                </a:solidFill>
              </a:rPr>
              <a:t>Após a instalação da app, é necessário acesso à Internet pois só assim o jogo poderá ser jogado.</a:t>
            </a:r>
          </a:p>
        </p:txBody>
      </p:sp>
    </p:spTree>
    <p:extLst>
      <p:ext uri="{BB962C8B-B14F-4D97-AF65-F5344CB8AC3E}">
        <p14:creationId xmlns:p14="http://schemas.microsoft.com/office/powerpoint/2010/main" val="2423769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217581" y="962212"/>
            <a:ext cx="6539684" cy="1974124"/>
          </a:xfrm>
        </p:spPr>
        <p:txBody>
          <a:bodyPr>
            <a:normAutofit/>
          </a:bodyPr>
          <a:lstStyle/>
          <a:p>
            <a:r>
              <a:rPr lang="pt-PT" sz="1900" dirty="0">
                <a:solidFill>
                  <a:schemeClr val="bg1"/>
                </a:solidFill>
              </a:rPr>
              <a:t>Depois de ter inserido o pin do </a:t>
            </a:r>
            <a:r>
              <a:rPr lang="pt-PT" sz="1900" dirty="0" err="1">
                <a:solidFill>
                  <a:schemeClr val="bg1"/>
                </a:solidFill>
              </a:rPr>
              <a:t>quiz</a:t>
            </a:r>
            <a:r>
              <a:rPr lang="pt-PT" sz="1900" dirty="0">
                <a:solidFill>
                  <a:schemeClr val="bg1"/>
                </a:solidFill>
              </a:rPr>
              <a:t>, o jogador deverá aceitar o </a:t>
            </a:r>
            <a:r>
              <a:rPr lang="pt-PT" sz="1900" i="1" dirty="0" err="1">
                <a:solidFill>
                  <a:schemeClr val="bg1"/>
                </a:solidFill>
              </a:rPr>
              <a:t>challenge</a:t>
            </a:r>
            <a:r>
              <a:rPr lang="pt-PT" sz="1900" dirty="0">
                <a:solidFill>
                  <a:schemeClr val="bg1"/>
                </a:solidFill>
              </a:rPr>
              <a:t>, clicando na tecla </a:t>
            </a:r>
            <a:r>
              <a:rPr lang="pt-PT" sz="1900" dirty="0" err="1">
                <a:solidFill>
                  <a:schemeClr val="bg1"/>
                </a:solidFill>
              </a:rPr>
              <a:t>correspondente“Accept</a:t>
            </a:r>
            <a:r>
              <a:rPr lang="pt-PT" sz="1900" dirty="0">
                <a:solidFill>
                  <a:schemeClr val="bg1"/>
                </a:solidFill>
              </a:rPr>
              <a:t>”.</a:t>
            </a:r>
          </a:p>
          <a:p>
            <a:endParaRPr lang="pt-PT" sz="7200" dirty="0">
              <a:solidFill>
                <a:schemeClr val="bg1"/>
              </a:solidFill>
            </a:endParaRPr>
          </a:p>
          <a:p>
            <a:endParaRPr lang="pt-PT" sz="3800" dirty="0">
              <a:solidFill>
                <a:schemeClr val="bg1"/>
              </a:solidFill>
            </a:endParaRPr>
          </a:p>
          <a:p>
            <a:endParaRPr lang="pt-PT" sz="1800" dirty="0">
              <a:solidFill>
                <a:schemeClr val="bg1"/>
              </a:solidFill>
            </a:endParaRPr>
          </a:p>
          <a:p>
            <a:endParaRPr lang="pt-PT" sz="1800" dirty="0">
              <a:solidFill>
                <a:schemeClr val="bg1"/>
              </a:solidFill>
            </a:endParaRPr>
          </a:p>
          <a:p>
            <a:endParaRPr lang="pt-PT" sz="1800" dirty="0">
              <a:solidFill>
                <a:schemeClr val="bg1"/>
              </a:solidFill>
            </a:endParaRPr>
          </a:p>
          <a:p>
            <a:endParaRPr lang="pt-PT" sz="1800" dirty="0">
              <a:solidFill>
                <a:schemeClr val="bg1"/>
              </a:solidFill>
            </a:endParaRPr>
          </a:p>
          <a:p>
            <a:endParaRPr lang="pt-PT" sz="1800" dirty="0">
              <a:solidFill>
                <a:schemeClr val="bg1"/>
              </a:solidFill>
            </a:endParaRPr>
          </a:p>
          <a:p>
            <a:endParaRPr lang="pt-PT" sz="1800" dirty="0">
              <a:solidFill>
                <a:schemeClr val="bg1"/>
              </a:solidFill>
            </a:endParaRPr>
          </a:p>
          <a:p>
            <a:endParaRPr lang="pt-PT" sz="1800" dirty="0">
              <a:solidFill>
                <a:schemeClr val="bg1"/>
              </a:solidFill>
            </a:endParaRPr>
          </a:p>
          <a:p>
            <a:endParaRPr lang="pt-PT" sz="1800" dirty="0" smtClean="0">
              <a:solidFill>
                <a:schemeClr val="bg1"/>
              </a:solidFill>
            </a:endParaRPr>
          </a:p>
          <a:p>
            <a:endParaRPr lang="pt-PT" sz="1800" dirty="0" smtClean="0">
              <a:solidFill>
                <a:schemeClr val="bg1"/>
              </a:solidFill>
            </a:endParaRPr>
          </a:p>
          <a:p>
            <a:endParaRPr lang="pt-PT" sz="1800" dirty="0" smtClean="0">
              <a:solidFill>
                <a:schemeClr val="bg1"/>
              </a:solidFill>
            </a:endParaRPr>
          </a:p>
          <a:p>
            <a:endParaRPr lang="pt-PT" sz="1800" dirty="0" smtClean="0">
              <a:solidFill>
                <a:schemeClr val="bg1"/>
              </a:solidFill>
            </a:endParaRPr>
          </a:p>
          <a:p>
            <a:endParaRPr lang="pt-PT" sz="7200" u="sng" dirty="0" smtClean="0">
              <a:solidFill>
                <a:schemeClr val="bg1"/>
              </a:solidFill>
            </a:endParaRPr>
          </a:p>
          <a:p>
            <a:endParaRPr lang="pt-PT" sz="7200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sz="11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sz="7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PT" sz="1800" dirty="0"/>
          </a:p>
        </p:txBody>
      </p:sp>
      <p:sp>
        <p:nvSpPr>
          <p:cNvPr id="4" name="Retângulo 3"/>
          <p:cNvSpPr/>
          <p:nvPr/>
        </p:nvSpPr>
        <p:spPr>
          <a:xfrm>
            <a:off x="281245" y="469813"/>
            <a:ext cx="1423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1.3 REGISTO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7381" t="11224" r="28608"/>
          <a:stretch/>
        </p:blipFill>
        <p:spPr>
          <a:xfrm>
            <a:off x="7353130" y="839145"/>
            <a:ext cx="2158553" cy="2458669"/>
          </a:xfrm>
          <a:prstGeom prst="rect">
            <a:avLst/>
          </a:prstGeom>
        </p:spPr>
      </p:pic>
      <p:sp>
        <p:nvSpPr>
          <p:cNvPr id="6" name="Seta para a direita 5"/>
          <p:cNvSpPr/>
          <p:nvPr/>
        </p:nvSpPr>
        <p:spPr>
          <a:xfrm rot="1617717">
            <a:off x="7418377" y="1806936"/>
            <a:ext cx="621866" cy="2679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5F54D0A-C1C3-4B0D-A4A5-623CE2A0B330}"/>
              </a:ext>
            </a:extLst>
          </p:cNvPr>
          <p:cNvSpPr/>
          <p:nvPr/>
        </p:nvSpPr>
        <p:spPr>
          <a:xfrm>
            <a:off x="543287" y="3834371"/>
            <a:ext cx="8683092" cy="830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Exemplo: </a:t>
            </a:r>
            <a:r>
              <a:rPr lang="pt-PT" dirty="0"/>
              <a:t>Escola Secundária Sebastião da Gama, 7º ano, Turma A, Aluno nº22</a:t>
            </a:r>
          </a:p>
          <a:p>
            <a:pPr algn="ctr"/>
            <a:r>
              <a:rPr lang="pt-PT" dirty="0" err="1"/>
              <a:t>Nickname</a:t>
            </a:r>
            <a:r>
              <a:rPr lang="pt-PT" dirty="0"/>
              <a:t>: ESSG7A22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12077" y="1798127"/>
            <a:ext cx="6763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1"/>
                </a:solidFill>
              </a:rPr>
              <a:t>As </a:t>
            </a:r>
            <a:r>
              <a:rPr lang="pt-PT" dirty="0" smtClean="0">
                <a:solidFill>
                  <a:schemeClr val="bg1"/>
                </a:solidFill>
              </a:rPr>
              <a:t>perguntas </a:t>
            </a:r>
            <a:r>
              <a:rPr lang="pt-PT" dirty="0">
                <a:solidFill>
                  <a:schemeClr val="bg1"/>
                </a:solidFill>
              </a:rPr>
              <a:t>vão surgir em diferentes “rounds”, cada um com </a:t>
            </a:r>
            <a:endParaRPr lang="pt-PT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chemeClr val="bg1"/>
                </a:solidFill>
              </a:rPr>
              <a:t>3 </a:t>
            </a:r>
            <a:r>
              <a:rPr lang="pt-PT" dirty="0">
                <a:solidFill>
                  <a:schemeClr val="bg1"/>
                </a:solidFill>
              </a:rPr>
              <a:t>perguntas. Para </a:t>
            </a:r>
            <a:r>
              <a:rPr lang="pt-PT" dirty="0" smtClean="0">
                <a:solidFill>
                  <a:schemeClr val="bg1"/>
                </a:solidFill>
              </a:rPr>
              <a:t>iniciar o </a:t>
            </a:r>
            <a:r>
              <a:rPr lang="pt-PT" dirty="0" err="1">
                <a:solidFill>
                  <a:schemeClr val="bg1"/>
                </a:solidFill>
              </a:rPr>
              <a:t>quiz</a:t>
            </a:r>
            <a:r>
              <a:rPr lang="pt-PT" dirty="0">
                <a:solidFill>
                  <a:schemeClr val="bg1"/>
                </a:solidFill>
              </a:rPr>
              <a:t>, o jogador deve carregar no </a:t>
            </a:r>
            <a:r>
              <a:rPr lang="pt-PT" dirty="0" smtClean="0">
                <a:solidFill>
                  <a:schemeClr val="bg1"/>
                </a:solidFill>
              </a:rPr>
              <a:t>“round” </a:t>
            </a:r>
            <a:r>
              <a:rPr lang="pt-PT" dirty="0">
                <a:solidFill>
                  <a:schemeClr val="bg1"/>
                </a:solidFill>
              </a:rPr>
              <a:t>com o número 1. </a:t>
            </a:r>
          </a:p>
          <a:p>
            <a:endParaRPr lang="pt-PT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/>
          <a:srcRect t="32959"/>
          <a:stretch/>
        </p:blipFill>
        <p:spPr>
          <a:xfrm>
            <a:off x="9511683" y="839145"/>
            <a:ext cx="2145591" cy="2867831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2078" y="2957397"/>
            <a:ext cx="9228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1"/>
                </a:solidFill>
              </a:rPr>
              <a:t>Depois deverá inserir o </a:t>
            </a:r>
            <a:r>
              <a:rPr lang="pt-PT" b="1" dirty="0" err="1">
                <a:solidFill>
                  <a:schemeClr val="bg1"/>
                </a:solidFill>
              </a:rPr>
              <a:t>nickname</a:t>
            </a:r>
            <a:r>
              <a:rPr lang="pt-PT" dirty="0">
                <a:solidFill>
                  <a:schemeClr val="bg1"/>
                </a:solidFill>
              </a:rPr>
              <a:t> de acordo com a seguinte regra: </a:t>
            </a:r>
            <a:endParaRPr lang="pt-PT" dirty="0" smtClean="0">
              <a:solidFill>
                <a:schemeClr val="bg1"/>
              </a:solidFill>
            </a:endParaRPr>
          </a:p>
          <a:p>
            <a:r>
              <a:rPr lang="pt-PT" dirty="0" smtClean="0">
                <a:solidFill>
                  <a:schemeClr val="bg1"/>
                </a:solidFill>
              </a:rPr>
              <a:t>      </a:t>
            </a:r>
            <a:r>
              <a:rPr lang="pt-PT" u="sng" dirty="0" smtClean="0">
                <a:solidFill>
                  <a:schemeClr val="bg1"/>
                </a:solidFill>
              </a:rPr>
              <a:t>Iniciais </a:t>
            </a:r>
            <a:r>
              <a:rPr lang="pt-PT" u="sng" dirty="0">
                <a:solidFill>
                  <a:schemeClr val="bg1"/>
                </a:solidFill>
              </a:rPr>
              <a:t>da </a:t>
            </a:r>
            <a:r>
              <a:rPr lang="pt-PT" u="sng" dirty="0" err="1">
                <a:solidFill>
                  <a:schemeClr val="bg1"/>
                </a:solidFill>
              </a:rPr>
              <a:t>Escola/Ano/Turma/Nº</a:t>
            </a:r>
            <a:r>
              <a:rPr lang="pt-PT" u="sng" dirty="0">
                <a:solidFill>
                  <a:schemeClr val="bg1"/>
                </a:solidFill>
              </a:rPr>
              <a:t> Aluno </a:t>
            </a:r>
            <a:r>
              <a:rPr lang="pt-PT" dirty="0">
                <a:solidFill>
                  <a:schemeClr val="bg1"/>
                </a:solidFill>
              </a:rPr>
              <a:t>e carregar em “</a:t>
            </a:r>
            <a:r>
              <a:rPr lang="pt-PT" dirty="0" err="1">
                <a:solidFill>
                  <a:schemeClr val="bg1"/>
                </a:solidFill>
              </a:rPr>
              <a:t>Go</a:t>
            </a:r>
            <a:r>
              <a:rPr lang="pt-PT" dirty="0" smtClean="0">
                <a:solidFill>
                  <a:schemeClr val="bg1"/>
                </a:solidFill>
              </a:rPr>
              <a:t>”.</a:t>
            </a:r>
            <a:endParaRPr lang="pt-PT" dirty="0">
              <a:solidFill>
                <a:schemeClr val="bg1"/>
              </a:solidFill>
            </a:endParaRPr>
          </a:p>
          <a:p>
            <a:endParaRPr lang="pt-PT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281245" y="5039997"/>
            <a:ext cx="8855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1"/>
                </a:solidFill>
              </a:rPr>
              <a:t>O </a:t>
            </a:r>
            <a:r>
              <a:rPr lang="pt-PT" dirty="0" err="1">
                <a:solidFill>
                  <a:schemeClr val="bg1"/>
                </a:solidFill>
              </a:rPr>
              <a:t>nickname</a:t>
            </a:r>
            <a:r>
              <a:rPr lang="pt-PT" dirty="0">
                <a:solidFill>
                  <a:schemeClr val="bg1"/>
                </a:solidFill>
              </a:rPr>
              <a:t> deverá ter um limite máximo de 15 carateres.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chemeClr val="bg1"/>
                </a:solidFill>
              </a:rPr>
              <a:t>No </a:t>
            </a:r>
            <a:r>
              <a:rPr lang="pt-PT" dirty="0">
                <a:solidFill>
                  <a:schemeClr val="bg1"/>
                </a:solidFill>
              </a:rPr>
              <a:t>caso do não cumprimento desta regra os alunos </a:t>
            </a:r>
            <a:r>
              <a:rPr lang="pt-PT" dirty="0" smtClean="0">
                <a:solidFill>
                  <a:schemeClr val="bg1"/>
                </a:solidFill>
              </a:rPr>
              <a:t>serão </a:t>
            </a:r>
            <a:r>
              <a:rPr lang="pt-PT" dirty="0">
                <a:solidFill>
                  <a:schemeClr val="bg1"/>
                </a:solidFill>
              </a:rPr>
              <a:t>desclassificados. </a:t>
            </a:r>
          </a:p>
          <a:p>
            <a:endParaRPr lang="pt-PT" sz="800" dirty="0">
              <a:solidFill>
                <a:schemeClr val="bg1"/>
              </a:solidFill>
            </a:endParaRPr>
          </a:p>
          <a:p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31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4164" y="2898382"/>
            <a:ext cx="10515600" cy="806450"/>
          </a:xfrm>
        </p:spPr>
        <p:txBody>
          <a:bodyPr>
            <a:normAutofit fontScale="90000"/>
          </a:bodyPr>
          <a:lstStyle/>
          <a:p>
            <a:r>
              <a:rPr lang="pt-PT" sz="1800" dirty="0">
                <a:solidFill>
                  <a:schemeClr val="bg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/>
            </a:r>
            <a:br>
              <a:rPr lang="pt-PT" sz="1800" dirty="0">
                <a:solidFill>
                  <a:schemeClr val="bg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</a:br>
            <a:r>
              <a:rPr lang="pt-PT" sz="1800" dirty="0">
                <a:solidFill>
                  <a:schemeClr val="bg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/>
            </a:r>
            <a:br>
              <a:rPr lang="pt-PT" sz="1800" dirty="0">
                <a:solidFill>
                  <a:schemeClr val="bg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</a:br>
            <a:r>
              <a:rPr lang="pt-PT" sz="2000" dirty="0">
                <a:solidFill>
                  <a:schemeClr val="bg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1.5</a:t>
            </a:r>
            <a:r>
              <a:rPr lang="pt-PT" sz="2200" dirty="0">
                <a:solidFill>
                  <a:schemeClr val="bg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VENCEDORES</a:t>
            </a:r>
            <a:r>
              <a:rPr lang="pt-PT" dirty="0"/>
              <a:t/>
            </a:r>
            <a:br>
              <a:rPr lang="pt-PT" dirty="0"/>
            </a:br>
            <a:endParaRPr lang="pt-PT" sz="18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 </a:t>
            </a:r>
          </a:p>
          <a:p>
            <a:pPr marL="0" indent="0">
              <a:buNone/>
            </a:pPr>
            <a:endParaRPr lang="pt-PT" dirty="0"/>
          </a:p>
        </p:txBody>
      </p:sp>
      <p:sp>
        <p:nvSpPr>
          <p:cNvPr id="4" name="Marcador de Posição de Conteúdo 2"/>
          <p:cNvSpPr txBox="1">
            <a:spLocks/>
          </p:cNvSpPr>
          <p:nvPr/>
        </p:nvSpPr>
        <p:spPr>
          <a:xfrm>
            <a:off x="438611" y="749793"/>
            <a:ext cx="8107349" cy="23248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1800" dirty="0"/>
          </a:p>
          <a:p>
            <a:r>
              <a:rPr lang="pt-PT" sz="1800" dirty="0">
                <a:solidFill>
                  <a:schemeClr val="bg1"/>
                </a:solidFill>
              </a:rPr>
              <a:t>Cada </a:t>
            </a:r>
            <a:r>
              <a:rPr lang="pt-PT" sz="1800" i="1" dirty="0" err="1">
                <a:solidFill>
                  <a:schemeClr val="bg1"/>
                </a:solidFill>
              </a:rPr>
              <a:t>challenge</a:t>
            </a:r>
            <a:r>
              <a:rPr lang="pt-PT" sz="1800" dirty="0">
                <a:solidFill>
                  <a:schemeClr val="bg1"/>
                </a:solidFill>
              </a:rPr>
              <a:t> terá 20 perguntas, cada uma com 30 segundos </a:t>
            </a:r>
            <a:r>
              <a:rPr lang="pt-PT" sz="1800" dirty="0" smtClean="0">
                <a:solidFill>
                  <a:schemeClr val="bg1"/>
                </a:solidFill>
              </a:rPr>
              <a:t>para responder.</a:t>
            </a:r>
            <a:endParaRPr lang="pt-PT" sz="1800" dirty="0">
              <a:solidFill>
                <a:schemeClr val="bg1"/>
              </a:solidFill>
            </a:endParaRPr>
          </a:p>
          <a:p>
            <a:r>
              <a:rPr lang="pt-PT" sz="1800" dirty="0">
                <a:solidFill>
                  <a:schemeClr val="bg1"/>
                </a:solidFill>
              </a:rPr>
              <a:t>Após ler a </a:t>
            </a:r>
            <a:r>
              <a:rPr lang="pt-PT" sz="1800" dirty="0" smtClean="0">
                <a:solidFill>
                  <a:schemeClr val="bg1"/>
                </a:solidFill>
              </a:rPr>
              <a:t>pergunta no telefone, </a:t>
            </a:r>
            <a:r>
              <a:rPr lang="pt-PT" sz="1800" dirty="0">
                <a:solidFill>
                  <a:schemeClr val="bg1"/>
                </a:solidFill>
              </a:rPr>
              <a:t>o jogador deverá </a:t>
            </a:r>
            <a:r>
              <a:rPr lang="pt-PT" sz="1800" dirty="0" smtClean="0">
                <a:solidFill>
                  <a:schemeClr val="bg1"/>
                </a:solidFill>
              </a:rPr>
              <a:t>carregar apenas na </a:t>
            </a:r>
            <a:r>
              <a:rPr lang="pt-PT" sz="1800" dirty="0">
                <a:solidFill>
                  <a:schemeClr val="bg1"/>
                </a:solidFill>
              </a:rPr>
              <a:t>cor da resposta que considera correta.</a:t>
            </a:r>
          </a:p>
          <a:p>
            <a:r>
              <a:rPr lang="pt-PT" sz="1800" dirty="0">
                <a:solidFill>
                  <a:schemeClr val="bg1"/>
                </a:solidFill>
              </a:rPr>
              <a:t>Não basta acertar na resposta, importa também ser o mais rápido.</a:t>
            </a:r>
          </a:p>
          <a:p>
            <a:r>
              <a:rPr lang="pt-PT" sz="1800" dirty="0">
                <a:solidFill>
                  <a:schemeClr val="bg1"/>
                </a:solidFill>
              </a:rPr>
              <a:t>No final de cada pergunta o aluno deverá carregar na tecla “</a:t>
            </a:r>
            <a:r>
              <a:rPr lang="pt-PT" sz="1800" b="1" dirty="0" err="1">
                <a:solidFill>
                  <a:schemeClr val="bg1"/>
                </a:solidFill>
              </a:rPr>
              <a:t>Next</a:t>
            </a:r>
            <a:r>
              <a:rPr lang="pt-PT" sz="1800" dirty="0">
                <a:solidFill>
                  <a:schemeClr val="bg1"/>
                </a:solidFill>
              </a:rPr>
              <a:t>” para aparecer a próxima pergunta. </a:t>
            </a:r>
            <a:endParaRPr lang="pt-PT" sz="1800" dirty="0" smtClean="0">
              <a:solidFill>
                <a:schemeClr val="bg1"/>
              </a:solidFill>
            </a:endParaRPr>
          </a:p>
          <a:p>
            <a:r>
              <a:rPr lang="pt-PT" sz="1800" dirty="0" smtClean="0">
                <a:solidFill>
                  <a:schemeClr val="bg1"/>
                </a:solidFill>
              </a:rPr>
              <a:t>Para efeitos de competição, os alunos só podem jogar uma vez.</a:t>
            </a:r>
            <a:endParaRPr lang="pt-PT" sz="1800" dirty="0">
              <a:solidFill>
                <a:schemeClr val="bg1"/>
              </a:solidFill>
            </a:endParaRPr>
          </a:p>
          <a:p>
            <a:endParaRPr lang="pt-PT" sz="1800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94164" y="270211"/>
            <a:ext cx="10515600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1800" dirty="0">
                <a:solidFill>
                  <a:schemeClr val="bg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/>
            </a:r>
            <a:br>
              <a:rPr lang="pt-PT" sz="1800" dirty="0">
                <a:solidFill>
                  <a:schemeClr val="bg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</a:br>
            <a:r>
              <a:rPr lang="pt-PT" sz="1800" dirty="0">
                <a:solidFill>
                  <a:schemeClr val="bg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/>
            </a:r>
            <a:br>
              <a:rPr lang="pt-PT" sz="1800" dirty="0">
                <a:solidFill>
                  <a:schemeClr val="bg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</a:br>
            <a:r>
              <a:rPr lang="pt-PT" sz="2200" dirty="0">
                <a:solidFill>
                  <a:schemeClr val="bg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1.4 JOGAR</a:t>
            </a:r>
            <a:r>
              <a:rPr lang="pt-PT" dirty="0"/>
              <a:t/>
            </a:r>
            <a:br>
              <a:rPr lang="pt-PT" dirty="0"/>
            </a:br>
            <a:endParaRPr lang="pt-PT" sz="18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438611" y="3636869"/>
            <a:ext cx="8469816" cy="1595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1"/>
                </a:solidFill>
              </a:rPr>
              <a:t>Entre cada pergunta irá aparecer no “</a:t>
            </a:r>
            <a:r>
              <a:rPr lang="pt-PT" dirty="0" err="1">
                <a:solidFill>
                  <a:schemeClr val="bg1"/>
                </a:solidFill>
              </a:rPr>
              <a:t>Scoreboard</a:t>
            </a:r>
            <a:r>
              <a:rPr lang="pt-PT" dirty="0">
                <a:solidFill>
                  <a:schemeClr val="bg1"/>
                </a:solidFill>
              </a:rPr>
              <a:t>” a pontuação </a:t>
            </a:r>
            <a:r>
              <a:rPr lang="pt-PT" dirty="0" smtClean="0">
                <a:solidFill>
                  <a:schemeClr val="bg1"/>
                </a:solidFill>
              </a:rPr>
              <a:t>que </a:t>
            </a:r>
            <a:r>
              <a:rPr lang="pt-PT" dirty="0">
                <a:solidFill>
                  <a:schemeClr val="bg1"/>
                </a:solidFill>
              </a:rPr>
              <a:t>o aluno está a ter.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1"/>
                </a:solidFill>
              </a:rPr>
              <a:t>No final, </a:t>
            </a:r>
            <a:r>
              <a:rPr lang="pt-PT" dirty="0" smtClean="0">
                <a:solidFill>
                  <a:schemeClr val="bg1"/>
                </a:solidFill>
              </a:rPr>
              <a:t>os alunos terão acesso à tabela das classificações (“</a:t>
            </a:r>
            <a:r>
              <a:rPr lang="pt-PT" dirty="0" err="1" smtClean="0">
                <a:solidFill>
                  <a:schemeClr val="bg1"/>
                </a:solidFill>
              </a:rPr>
              <a:t>LeaderBoard</a:t>
            </a:r>
            <a:r>
              <a:rPr lang="pt-PT" dirty="0" smtClean="0">
                <a:solidFill>
                  <a:schemeClr val="bg1"/>
                </a:solidFill>
              </a:rPr>
              <a:t>”) onde poderão ver a pontuação com que acabaram o </a:t>
            </a:r>
            <a:r>
              <a:rPr lang="pt-PT" dirty="0" err="1" smtClean="0">
                <a:solidFill>
                  <a:schemeClr val="bg1"/>
                </a:solidFill>
              </a:rPr>
              <a:t>quiz</a:t>
            </a:r>
            <a:r>
              <a:rPr lang="pt-PT" dirty="0" smtClean="0">
                <a:solidFill>
                  <a:schemeClr val="bg1"/>
                </a:solidFill>
              </a:rPr>
              <a:t>. </a:t>
            </a:r>
            <a:endParaRPr lang="pt-PT" dirty="0">
              <a:solidFill>
                <a:schemeClr val="bg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1"/>
                </a:solidFill>
              </a:rPr>
              <a:t>Conhecidos os vencedores, o professor deverá registar o nome e </a:t>
            </a:r>
            <a:r>
              <a:rPr lang="pt-PT" dirty="0" smtClean="0">
                <a:solidFill>
                  <a:schemeClr val="bg1"/>
                </a:solidFill>
              </a:rPr>
              <a:t>a pontuação dos        5 primeiros classificados e </a:t>
            </a:r>
            <a:r>
              <a:rPr lang="pt-PT" dirty="0">
                <a:solidFill>
                  <a:schemeClr val="bg1"/>
                </a:solidFill>
              </a:rPr>
              <a:t>enviar estes dados para a APB.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CA61AB3-8FFC-4DCB-B9A7-19F301246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730" y="1155100"/>
            <a:ext cx="2704070" cy="151427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364D37E-5923-47FF-8E2C-299F003ED7C7}"/>
              </a:ext>
            </a:extLst>
          </p:cNvPr>
          <p:cNvSpPr txBox="1"/>
          <p:nvPr/>
        </p:nvSpPr>
        <p:spPr>
          <a:xfrm>
            <a:off x="427052" y="5332086"/>
            <a:ext cx="8915663" cy="1217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1"/>
                </a:solidFill>
              </a:rPr>
              <a:t>Os dois primeiros lugares passam à Final Nacional. Os restantes 3 alunos serão “suplentes” no caso dos dois primeiros não conseguirem ir representar a escola.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chemeClr val="bg1"/>
                </a:solidFill>
              </a:rPr>
              <a:t>Mediante a devida autorização, pedimos ao professor que tire fotografias da competição e partilhe com a APB.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b="19077"/>
          <a:stretch/>
        </p:blipFill>
        <p:spPr>
          <a:xfrm>
            <a:off x="9398268" y="3543385"/>
            <a:ext cx="1937792" cy="278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12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63202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PT" sz="3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2. Final Nacional</a:t>
            </a:r>
          </a:p>
        </p:txBody>
      </p:sp>
      <p:sp>
        <p:nvSpPr>
          <p:cNvPr id="5" name="Marcador de Posição de Conteúdo 2"/>
          <p:cNvSpPr>
            <a:spLocks noGrp="1"/>
          </p:cNvSpPr>
          <p:nvPr>
            <p:ph idx="1"/>
          </p:nvPr>
        </p:nvSpPr>
        <p:spPr>
          <a:xfrm>
            <a:off x="663202" y="1515232"/>
            <a:ext cx="10865596" cy="4351338"/>
          </a:xfrm>
        </p:spPr>
        <p:txBody>
          <a:bodyPr>
            <a:normAutofit/>
          </a:bodyPr>
          <a:lstStyle/>
          <a:p>
            <a:r>
              <a:rPr lang="pt-PT" sz="1800" dirty="0">
                <a:solidFill>
                  <a:schemeClr val="bg1"/>
                </a:solidFill>
              </a:rPr>
              <a:t>A final nacional </a:t>
            </a:r>
            <a:r>
              <a:rPr lang="pt-PT" sz="1800" dirty="0" smtClean="0">
                <a:solidFill>
                  <a:schemeClr val="bg1"/>
                </a:solidFill>
              </a:rPr>
              <a:t>decorre em</a:t>
            </a:r>
            <a:r>
              <a:rPr lang="pt-PT" sz="1800" dirty="0" smtClean="0">
                <a:solidFill>
                  <a:schemeClr val="bg1"/>
                </a:solidFill>
              </a:rPr>
              <a:t> </a:t>
            </a:r>
            <a:r>
              <a:rPr lang="pt-PT" sz="1800" dirty="0">
                <a:solidFill>
                  <a:schemeClr val="bg1"/>
                </a:solidFill>
              </a:rPr>
              <a:t>Março, </a:t>
            </a:r>
            <a:r>
              <a:rPr lang="pt-PT" sz="1800" dirty="0" smtClean="0">
                <a:solidFill>
                  <a:schemeClr val="bg1"/>
                </a:solidFill>
              </a:rPr>
              <a:t>em Lisboa, durante a </a:t>
            </a:r>
            <a:r>
              <a:rPr lang="pt-PT" sz="1800" dirty="0" err="1" smtClean="0">
                <a:solidFill>
                  <a:schemeClr val="bg1"/>
                </a:solidFill>
              </a:rPr>
              <a:t>European</a:t>
            </a:r>
            <a:r>
              <a:rPr lang="pt-PT" sz="1800" dirty="0" smtClean="0">
                <a:solidFill>
                  <a:schemeClr val="bg1"/>
                </a:solidFill>
              </a:rPr>
              <a:t> </a:t>
            </a:r>
            <a:r>
              <a:rPr lang="pt-PT" sz="1800" dirty="0" err="1" smtClean="0">
                <a:solidFill>
                  <a:schemeClr val="bg1"/>
                </a:solidFill>
              </a:rPr>
              <a:t>Money</a:t>
            </a:r>
            <a:r>
              <a:rPr lang="pt-PT" sz="1800" dirty="0" smtClean="0">
                <a:solidFill>
                  <a:schemeClr val="bg1"/>
                </a:solidFill>
              </a:rPr>
              <a:t> </a:t>
            </a:r>
            <a:r>
              <a:rPr lang="pt-PT" sz="1800" dirty="0" err="1" smtClean="0">
                <a:solidFill>
                  <a:schemeClr val="bg1"/>
                </a:solidFill>
              </a:rPr>
              <a:t>Week</a:t>
            </a:r>
            <a:r>
              <a:rPr lang="pt-PT" sz="1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pt-PT" sz="1800" dirty="0" smtClean="0">
                <a:solidFill>
                  <a:schemeClr val="bg1"/>
                </a:solidFill>
              </a:rPr>
              <a:t>Os </a:t>
            </a:r>
            <a:r>
              <a:rPr lang="pt-PT" sz="1800" dirty="0">
                <a:solidFill>
                  <a:schemeClr val="bg1"/>
                </a:solidFill>
              </a:rPr>
              <a:t>alunos poderão estar presencialmente na final, acompanhados pelo respetivo professor, ou poderão jogar esta competição em </a:t>
            </a:r>
            <a:r>
              <a:rPr lang="pt-PT" sz="1800" i="1" dirty="0">
                <a:solidFill>
                  <a:schemeClr val="bg1"/>
                </a:solidFill>
              </a:rPr>
              <a:t>streaming</a:t>
            </a:r>
            <a:r>
              <a:rPr lang="pt-PT" sz="1800" dirty="0">
                <a:solidFill>
                  <a:schemeClr val="bg1"/>
                </a:solidFill>
              </a:rPr>
              <a:t> a partir da respetiva </a:t>
            </a:r>
            <a:r>
              <a:rPr lang="pt-PT" sz="1800" dirty="0" smtClean="0">
                <a:solidFill>
                  <a:schemeClr val="bg1"/>
                </a:solidFill>
              </a:rPr>
              <a:t>localidade.</a:t>
            </a:r>
            <a:endParaRPr lang="pt-PT" sz="1800" dirty="0">
              <a:solidFill>
                <a:schemeClr val="bg1"/>
              </a:solidFill>
            </a:endParaRPr>
          </a:p>
          <a:p>
            <a:r>
              <a:rPr lang="pt-PT" sz="1800" dirty="0">
                <a:solidFill>
                  <a:schemeClr val="bg1"/>
                </a:solidFill>
              </a:rPr>
              <a:t>As escolas que optarem por levar os alunos à Final Nacional, em Lisboa, terão que assegurar as despesas de deslocação, assim como, os seguros e autorizações inerentes.</a:t>
            </a:r>
          </a:p>
          <a:p>
            <a:r>
              <a:rPr lang="pt-PT" sz="1800" dirty="0">
                <a:solidFill>
                  <a:schemeClr val="bg1"/>
                </a:solidFill>
              </a:rPr>
              <a:t>A dupla que vencer a Final Nacional irá representar Portugal na finalíssima europeia, competindo assim com jovens de outros países. </a:t>
            </a:r>
          </a:p>
          <a:p>
            <a:endParaRPr lang="pt-PT" sz="1800" dirty="0">
              <a:solidFill>
                <a:schemeClr val="bg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556B00E-669E-421E-A240-CEBBB5DC5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655" y="3593148"/>
            <a:ext cx="3138423" cy="208995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00489B8-1B9C-4EC0-B79B-C3A67103D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978" y="3593149"/>
            <a:ext cx="3137991" cy="208995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53081" y="6071286"/>
            <a:ext cx="9737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 dirty="0" smtClean="0">
                <a:solidFill>
                  <a:schemeClr val="bg1"/>
                </a:solidFill>
              </a:rPr>
              <a:t>Nota: este ano, devido à pandemia, esta competição deverá realizar-se exclusivamente online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801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/>
          <p:cNvSpPr>
            <a:spLocks noGrp="1"/>
          </p:cNvSpPr>
          <p:nvPr>
            <p:ph idx="1"/>
          </p:nvPr>
        </p:nvSpPr>
        <p:spPr>
          <a:xfrm>
            <a:off x="838200" y="1557177"/>
            <a:ext cx="10515600" cy="4351338"/>
          </a:xfrm>
        </p:spPr>
        <p:txBody>
          <a:bodyPr>
            <a:normAutofit/>
          </a:bodyPr>
          <a:lstStyle/>
          <a:p>
            <a:r>
              <a:rPr lang="pt-PT" sz="1800" dirty="0" smtClean="0">
                <a:solidFill>
                  <a:schemeClr val="bg1"/>
                </a:solidFill>
              </a:rPr>
              <a:t>A final europeia decorre em </a:t>
            </a:r>
            <a:r>
              <a:rPr lang="pt-PT" sz="1800" dirty="0" smtClean="0">
                <a:solidFill>
                  <a:schemeClr val="bg1"/>
                </a:solidFill>
              </a:rPr>
              <a:t>Abril, em Bruxelas. </a:t>
            </a:r>
          </a:p>
          <a:p>
            <a:r>
              <a:rPr lang="pt-PT" sz="1800" dirty="0" smtClean="0">
                <a:solidFill>
                  <a:schemeClr val="bg1"/>
                </a:solidFill>
              </a:rPr>
              <a:t>Durante </a:t>
            </a:r>
            <a:r>
              <a:rPr lang="pt-PT" sz="1800" dirty="0">
                <a:solidFill>
                  <a:schemeClr val="bg1"/>
                </a:solidFill>
              </a:rPr>
              <a:t>dois dias mais do que competirem contra jovens de outros países, os finalistas terão oportunidade de trocar experiências com outros jovens e aprender mais sobre Bruxelas e a União Europeia. </a:t>
            </a:r>
          </a:p>
          <a:p>
            <a:r>
              <a:rPr lang="pt-PT" sz="1800" dirty="0">
                <a:solidFill>
                  <a:schemeClr val="bg1"/>
                </a:solidFill>
              </a:rPr>
              <a:t>Os campeões europeus receberão um prémio em dinheiro para a respetiva escola investir num projeto de educação financeira.</a:t>
            </a:r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6FAA403-3159-46B9-8C53-F8A099BCE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PT" sz="3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3. Final Europeia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DC6403F-BE1E-4425-9B34-670A4F85B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857" y="3258622"/>
            <a:ext cx="3533191" cy="264989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36028DE-98D0-4ABA-9B2B-93E0A750F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859" y="3258622"/>
            <a:ext cx="3626498" cy="2719874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53081" y="6071286"/>
            <a:ext cx="826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 dirty="0" smtClean="0">
                <a:solidFill>
                  <a:schemeClr val="bg1"/>
                </a:solidFill>
              </a:rPr>
              <a:t>Nota: este ano, devido à pandemia, esta competição realiza-se online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82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3"/>
          <p:cNvSpPr>
            <a:spLocks noGrp="1"/>
          </p:cNvSpPr>
          <p:nvPr>
            <p:ph idx="1"/>
          </p:nvPr>
        </p:nvSpPr>
        <p:spPr>
          <a:xfrm>
            <a:off x="603308" y="16159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t-PT" sz="1800" dirty="0">
                <a:solidFill>
                  <a:schemeClr val="bg1"/>
                </a:solidFill>
              </a:rPr>
              <a:t>Aqui encontra alguns </a:t>
            </a:r>
            <a:r>
              <a:rPr lang="pt-PT" sz="1800" dirty="0" err="1">
                <a:solidFill>
                  <a:schemeClr val="bg1"/>
                </a:solidFill>
              </a:rPr>
              <a:t>link’s</a:t>
            </a:r>
            <a:r>
              <a:rPr lang="pt-PT" sz="1800" dirty="0">
                <a:solidFill>
                  <a:schemeClr val="bg1"/>
                </a:solidFill>
              </a:rPr>
              <a:t> com conteúdos úteis para o EMQ</a:t>
            </a:r>
            <a:r>
              <a:rPr lang="pt-PT" sz="1800" dirty="0" smtClean="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pt-PT" sz="1800" b="1" dirty="0" smtClean="0">
                <a:solidFill>
                  <a:schemeClr val="bg1"/>
                </a:solidFill>
              </a:rPr>
              <a:t>Boas Práticas, Boas Contas</a:t>
            </a:r>
            <a:r>
              <a:rPr lang="pt-PT" sz="1800" b="1" dirty="0">
                <a:solidFill>
                  <a:schemeClr val="bg1"/>
                </a:solidFill>
              </a:rPr>
              <a:t>: </a:t>
            </a:r>
            <a:r>
              <a:rPr lang="pt-PT" sz="1800" dirty="0">
                <a:solidFill>
                  <a:schemeClr val="bg1"/>
                </a:solidFill>
                <a:hlinkClick r:id="rId3"/>
              </a:rPr>
              <a:t>http://www.boaspraticasboascontas.pt/</a:t>
            </a:r>
            <a:endParaRPr lang="pt-PT" sz="1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pt-PT" sz="1800" b="1" dirty="0">
                <a:solidFill>
                  <a:schemeClr val="bg1"/>
                </a:solidFill>
              </a:rPr>
              <a:t>Plano Nacional de Formação Financeira:</a:t>
            </a:r>
            <a:r>
              <a:rPr lang="pt-PT" sz="1800" dirty="0">
                <a:solidFill>
                  <a:schemeClr val="bg1"/>
                </a:solidFill>
              </a:rPr>
              <a:t> </a:t>
            </a:r>
            <a:r>
              <a:rPr lang="pt-PT" sz="1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https://www.todoscontam.pt/pt-pt</a:t>
            </a:r>
            <a:endParaRPr lang="pt-PT" sz="1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pt-PT" sz="1800" b="1" dirty="0">
                <a:solidFill>
                  <a:schemeClr val="bg1"/>
                </a:solidFill>
              </a:rPr>
              <a:t>Caderno de Educação Financeira: </a:t>
            </a:r>
            <a:r>
              <a:rPr lang="pt-PT" sz="1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https://www.dge.mec.pt/cadernos-de-educacao-financeira</a:t>
            </a:r>
            <a:endParaRPr lang="pt-PT" sz="1800" b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pt-PT" sz="1800" b="1" dirty="0" err="1" smtClean="0">
                <a:solidFill>
                  <a:schemeClr val="bg1"/>
                </a:solidFill>
              </a:rPr>
              <a:t>European</a:t>
            </a:r>
            <a:r>
              <a:rPr lang="pt-PT" sz="1800" b="1" dirty="0" smtClean="0">
                <a:solidFill>
                  <a:schemeClr val="bg1"/>
                </a:solidFill>
              </a:rPr>
              <a:t> </a:t>
            </a:r>
            <a:r>
              <a:rPr lang="pt-PT" sz="1800" b="1" dirty="0">
                <a:solidFill>
                  <a:schemeClr val="bg1"/>
                </a:solidFill>
              </a:rPr>
              <a:t>Money </a:t>
            </a:r>
            <a:r>
              <a:rPr lang="pt-PT" sz="1800" b="1" dirty="0" err="1">
                <a:solidFill>
                  <a:schemeClr val="bg1"/>
                </a:solidFill>
              </a:rPr>
              <a:t>Quiz</a:t>
            </a:r>
            <a:r>
              <a:rPr lang="pt-PT" sz="1800" b="1" dirty="0">
                <a:solidFill>
                  <a:schemeClr val="bg1"/>
                </a:solidFill>
              </a:rPr>
              <a:t> (EBF): </a:t>
            </a:r>
            <a:r>
              <a:rPr lang="pt-PT" sz="1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https://www.ebf.eu/europeanmoneyquiz/</a:t>
            </a:r>
            <a:endParaRPr lang="pt-PT" sz="1800" b="1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pt-PT" sz="18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https://www.ebf.eu/europeanmoneyquiz/practice/</a:t>
            </a:r>
            <a:endParaRPr lang="pt-PT" sz="1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pt-PT" sz="1800" b="1" dirty="0">
                <a:solidFill>
                  <a:schemeClr val="bg1"/>
                </a:solidFill>
              </a:rPr>
              <a:t>Redes Sociais EBF:</a:t>
            </a:r>
            <a:r>
              <a:rPr lang="pt-PT" sz="1800" b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PT" sz="18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https://twitter.com/MoneyQuizEurope</a:t>
            </a:r>
            <a:endParaRPr lang="pt-PT" sz="18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pt-PT" sz="18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https://www.facebook.com/EuropeanMoneyWeek</a:t>
            </a:r>
            <a:r>
              <a:rPr lang="pt-PT" sz="1800" b="1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pt-PT" sz="1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pt-PT" sz="1800" b="1" dirty="0">
                <a:solidFill>
                  <a:schemeClr val="bg1"/>
                </a:solidFill>
              </a:rPr>
              <a:t>Plataforma </a:t>
            </a:r>
            <a:r>
              <a:rPr lang="pt-PT" sz="1800" b="1" dirty="0" err="1">
                <a:solidFill>
                  <a:schemeClr val="bg1"/>
                </a:solidFill>
              </a:rPr>
              <a:t>Kahoot</a:t>
            </a:r>
            <a:r>
              <a:rPr lang="pt-PT" sz="1800" b="1" dirty="0">
                <a:solidFill>
                  <a:schemeClr val="bg1"/>
                </a:solidFill>
              </a:rPr>
              <a:t>: </a:t>
            </a:r>
            <a:r>
              <a:rPr lang="pt-PT" sz="1800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https://kahoot.com</a:t>
            </a:r>
            <a:endParaRPr lang="pt-PT" sz="1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pt-PT" sz="1800" dirty="0">
              <a:solidFill>
                <a:schemeClr val="bg1"/>
              </a:solidFill>
            </a:endParaRPr>
          </a:p>
          <a:p>
            <a:endParaRPr lang="pt-PT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A385941-DA42-4F9A-9855-8745F4DC8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PT" sz="3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4. Onde posso saber mais?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A665DFF-BB73-4A5D-85B0-E3B07F9C76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1299" y="3899263"/>
            <a:ext cx="3269895" cy="187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52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</TotalTime>
  <Words>1046</Words>
  <Application>Microsoft Office PowerPoint</Application>
  <PresentationFormat>Ecrã Panorâmico</PresentationFormat>
  <Paragraphs>99</Paragraphs>
  <Slides>10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17" baseType="lpstr">
      <vt:lpstr>Aharoni</vt:lpstr>
      <vt:lpstr>Arial</vt:lpstr>
      <vt:lpstr>Calibri</vt:lpstr>
      <vt:lpstr>Calibri Light</vt:lpstr>
      <vt:lpstr>Eras Bold ITC</vt:lpstr>
      <vt:lpstr>Eras Light ITC</vt:lpstr>
      <vt:lpstr>Tema do Office</vt:lpstr>
      <vt:lpstr>MANUAL DO PROFESSOR</vt:lpstr>
      <vt:lpstr>European Money Quiz</vt:lpstr>
      <vt:lpstr>Professores</vt:lpstr>
      <vt:lpstr>1. Fase Challenge</vt:lpstr>
      <vt:lpstr>Apresentação do PowerPoint</vt:lpstr>
      <vt:lpstr>  1.5 VENCEDORES </vt:lpstr>
      <vt:lpstr>2. Final Nacional</vt:lpstr>
      <vt:lpstr>3. Final Europeia</vt:lpstr>
      <vt:lpstr>4. Onde posso saber mais?</vt:lpstr>
      <vt:lpstr>Apresentação do PowerPoint</vt:lpstr>
    </vt:vector>
  </TitlesOfParts>
  <Company>APBancos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MONEY QUIZ</dc:title>
  <dc:creator>Joana Rodrigues</dc:creator>
  <cp:lastModifiedBy>Joana Rodrigues</cp:lastModifiedBy>
  <cp:revision>46</cp:revision>
  <dcterms:created xsi:type="dcterms:W3CDTF">2019-11-14T11:23:08Z</dcterms:created>
  <dcterms:modified xsi:type="dcterms:W3CDTF">2020-11-13T17:06:45Z</dcterms:modified>
</cp:coreProperties>
</file>